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2"/>
  </p:notesMasterIdLst>
  <p:sldIdLst>
    <p:sldId id="256" r:id="rId2"/>
    <p:sldId id="314" r:id="rId3"/>
    <p:sldId id="320" r:id="rId4"/>
    <p:sldId id="311" r:id="rId5"/>
    <p:sldId id="316" r:id="rId6"/>
    <p:sldId id="317" r:id="rId7"/>
    <p:sldId id="318" r:id="rId8"/>
    <p:sldId id="309" r:id="rId9"/>
    <p:sldId id="321" r:id="rId10"/>
    <p:sldId id="313" r:id="rId11"/>
  </p:sldIdLst>
  <p:sldSz cx="9144000" cy="5143500" type="screen16x9"/>
  <p:notesSz cx="6858000" cy="9144000"/>
  <p:embeddedFontLst>
    <p:embeddedFont>
      <p:font typeface="Abel" panose="02000506030000020004" pitchFamily="2" charset="0"/>
      <p:regular r:id="rId13"/>
    </p:embeddedFont>
    <p:embeddedFont>
      <p:font typeface="Rochester" panose="020B0604020202020204" charset="0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EB9A70-527F-4BBC-B945-FAE65A9109BE}">
  <a:tblStyle styleId="{74EB9A70-527F-4BBC-B945-FAE65A9109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98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g>
</file>

<file path=ppt/media/image10.jpg>
</file>

<file path=ppt/media/image11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633ca0776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633ca07762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962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63247a8f6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63247a8f6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7763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633ca0776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633ca0776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3370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633ca0776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633ca0776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6722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633ca07762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633ca07762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15392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633ca07762_0_1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633ca07762_0_1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4265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807600" y="3141875"/>
            <a:ext cx="1528800" cy="2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Font typeface="Abel"/>
              <a:buNone/>
              <a:defRPr sz="1200">
                <a:solidFill>
                  <a:srgbClr val="42210B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210B"/>
              </a:buClr>
              <a:buSzPts val="1200"/>
              <a:buNone/>
              <a:defRPr sz="1200">
                <a:solidFill>
                  <a:srgbClr val="42210B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867200" y="2454150"/>
            <a:ext cx="5409600" cy="77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600"/>
              <a:buNone/>
              <a:defRPr sz="3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TITLE_AND_BODY_1_1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18525" y="2610175"/>
            <a:ext cx="9162600" cy="215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921325" y="448900"/>
            <a:ext cx="330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58" name="Google Shape;58;p10"/>
          <p:cNvCxnSpPr/>
          <p:nvPr/>
        </p:nvCxnSpPr>
        <p:spPr>
          <a:xfrm>
            <a:off x="599450" y="-53775"/>
            <a:ext cx="0" cy="1387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10"/>
          <p:cNvSpPr txBox="1">
            <a:spLocks noGrp="1"/>
          </p:cNvSpPr>
          <p:nvPr>
            <p:ph type="subTitle" idx="1"/>
          </p:nvPr>
        </p:nvSpPr>
        <p:spPr>
          <a:xfrm>
            <a:off x="1241447" y="3450275"/>
            <a:ext cx="1939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ubTitle" idx="2"/>
          </p:nvPr>
        </p:nvSpPr>
        <p:spPr>
          <a:xfrm>
            <a:off x="3602255" y="3450275"/>
            <a:ext cx="1939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title" idx="3"/>
          </p:nvPr>
        </p:nvSpPr>
        <p:spPr>
          <a:xfrm>
            <a:off x="1258878" y="3052225"/>
            <a:ext cx="190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title" idx="4"/>
          </p:nvPr>
        </p:nvSpPr>
        <p:spPr>
          <a:xfrm>
            <a:off x="3619686" y="3052225"/>
            <a:ext cx="190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ubTitle" idx="5"/>
          </p:nvPr>
        </p:nvSpPr>
        <p:spPr>
          <a:xfrm>
            <a:off x="5963055" y="3450275"/>
            <a:ext cx="1939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title" idx="6"/>
          </p:nvPr>
        </p:nvSpPr>
        <p:spPr>
          <a:xfrm>
            <a:off x="5980486" y="3052225"/>
            <a:ext cx="190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NG 2">
  <p:cSld name="TITLE_AND_BODY_1_1_2_3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921325" y="448900"/>
            <a:ext cx="306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06" name="Google Shape;106;p18"/>
          <p:cNvCxnSpPr/>
          <p:nvPr/>
        </p:nvCxnSpPr>
        <p:spPr>
          <a:xfrm>
            <a:off x="599450" y="-53775"/>
            <a:ext cx="0" cy="1387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TITLE_AND_BODY_1_1_2_3_3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921325" y="448900"/>
            <a:ext cx="2444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14" name="Google Shape;114;p20"/>
          <p:cNvCxnSpPr/>
          <p:nvPr/>
        </p:nvCxnSpPr>
        <p:spPr>
          <a:xfrm>
            <a:off x="599450" y="-53775"/>
            <a:ext cx="0" cy="1387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5" name="Google Shape;115;p20"/>
          <p:cNvSpPr/>
          <p:nvPr/>
        </p:nvSpPr>
        <p:spPr>
          <a:xfrm>
            <a:off x="-15050" y="4932525"/>
            <a:ext cx="9159000" cy="21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subTitle" idx="1"/>
          </p:nvPr>
        </p:nvSpPr>
        <p:spPr>
          <a:xfrm>
            <a:off x="6542582" y="990345"/>
            <a:ext cx="17199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title" idx="2"/>
          </p:nvPr>
        </p:nvSpPr>
        <p:spPr>
          <a:xfrm>
            <a:off x="6542582" y="632045"/>
            <a:ext cx="1688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ubTitle" idx="3"/>
          </p:nvPr>
        </p:nvSpPr>
        <p:spPr>
          <a:xfrm>
            <a:off x="1543120" y="3432440"/>
            <a:ext cx="1719900" cy="10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title" idx="4"/>
          </p:nvPr>
        </p:nvSpPr>
        <p:spPr>
          <a:xfrm>
            <a:off x="1558581" y="3074140"/>
            <a:ext cx="1688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title" hasCustomPrompt="1"/>
          </p:nvPr>
        </p:nvSpPr>
        <p:spPr>
          <a:xfrm>
            <a:off x="311700" y="46199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1"/>
          </p:nvPr>
        </p:nvSpPr>
        <p:spPr>
          <a:xfrm>
            <a:off x="2350509" y="2265195"/>
            <a:ext cx="4443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BIG_NUMBER_1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/>
          <p:nvPr/>
        </p:nvSpPr>
        <p:spPr>
          <a:xfrm>
            <a:off x="4572000" y="53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title" hasCustomPrompt="1"/>
          </p:nvPr>
        </p:nvSpPr>
        <p:spPr>
          <a:xfrm>
            <a:off x="301025" y="719900"/>
            <a:ext cx="39345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31" name="Google Shape;131;p23"/>
          <p:cNvSpPr txBox="1">
            <a:spLocks noGrp="1"/>
          </p:cNvSpPr>
          <p:nvPr>
            <p:ph type="subTitle" idx="1"/>
          </p:nvPr>
        </p:nvSpPr>
        <p:spPr>
          <a:xfrm>
            <a:off x="416225" y="1413847"/>
            <a:ext cx="37041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 idx="2" hasCustomPrompt="1"/>
          </p:nvPr>
        </p:nvSpPr>
        <p:spPr>
          <a:xfrm>
            <a:off x="4890750" y="2350129"/>
            <a:ext cx="39345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3"/>
          </p:nvPr>
        </p:nvSpPr>
        <p:spPr>
          <a:xfrm>
            <a:off x="5005950" y="3044056"/>
            <a:ext cx="37041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title" idx="4" hasCustomPrompt="1"/>
          </p:nvPr>
        </p:nvSpPr>
        <p:spPr>
          <a:xfrm>
            <a:off x="4890750" y="3517309"/>
            <a:ext cx="39345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5"/>
          </p:nvPr>
        </p:nvSpPr>
        <p:spPr>
          <a:xfrm>
            <a:off x="5005950" y="4211225"/>
            <a:ext cx="37041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ITLE_AND_BODY_1_1_2_4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921325" y="872755"/>
            <a:ext cx="310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66" name="Google Shape;166;p27"/>
          <p:cNvCxnSpPr/>
          <p:nvPr/>
        </p:nvCxnSpPr>
        <p:spPr>
          <a:xfrm>
            <a:off x="599450" y="-53775"/>
            <a:ext cx="0" cy="13875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7" name="Google Shape;167;p27"/>
          <p:cNvSpPr txBox="1">
            <a:spLocks noGrp="1"/>
          </p:cNvSpPr>
          <p:nvPr>
            <p:ph type="subTitle" idx="1"/>
          </p:nvPr>
        </p:nvSpPr>
        <p:spPr>
          <a:xfrm>
            <a:off x="921325" y="1564900"/>
            <a:ext cx="2848500" cy="91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8" name="Google Shape;168;p27"/>
          <p:cNvSpPr txBox="1"/>
          <p:nvPr/>
        </p:nvSpPr>
        <p:spPr>
          <a:xfrm>
            <a:off x="921325" y="3296550"/>
            <a:ext cx="30624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" sz="1200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/>
              </a:rPr>
              <a:t>Slidesgo</a:t>
            </a:r>
            <a:r>
              <a:rPr lang="en" sz="12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" sz="1200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/>
              </a:rPr>
              <a:t>Flaticon</a:t>
            </a:r>
            <a:r>
              <a:rPr lang="en" sz="12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" sz="1200">
                <a:solidFill>
                  <a:schemeClr val="accen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/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rPr>
              <a:t>. </a:t>
            </a:r>
            <a:endParaRPr sz="12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  <p:sldLayoutId id="2147483664" r:id="rId3"/>
    <p:sldLayoutId id="2147483666" r:id="rId4"/>
    <p:sldLayoutId id="2147483668" r:id="rId5"/>
    <p:sldLayoutId id="2147483669" r:id="rId6"/>
    <p:sldLayoutId id="2147483673" r:id="rId7"/>
    <p:sldLayoutId id="214748367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/>
          <p:nvPr/>
        </p:nvSpPr>
        <p:spPr>
          <a:xfrm>
            <a:off x="3167100" y="1166850"/>
            <a:ext cx="2809800" cy="2809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32"/>
          <p:cNvSpPr txBox="1">
            <a:spLocks noGrp="1"/>
          </p:cNvSpPr>
          <p:nvPr>
            <p:ph type="subTitle" idx="1"/>
          </p:nvPr>
        </p:nvSpPr>
        <p:spPr>
          <a:xfrm>
            <a:off x="3807600" y="3199945"/>
            <a:ext cx="1528800" cy="471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Findings and Recommendation</a:t>
            </a:r>
            <a:endParaRPr sz="1400" dirty="0"/>
          </a:p>
        </p:txBody>
      </p:sp>
      <p:grpSp>
        <p:nvGrpSpPr>
          <p:cNvPr id="185" name="Google Shape;185;p32"/>
          <p:cNvGrpSpPr/>
          <p:nvPr/>
        </p:nvGrpSpPr>
        <p:grpSpPr>
          <a:xfrm>
            <a:off x="4165616" y="1716210"/>
            <a:ext cx="812782" cy="811509"/>
            <a:chOff x="8496350" y="1193275"/>
            <a:chExt cx="526925" cy="526100"/>
          </a:xfrm>
        </p:grpSpPr>
        <p:sp>
          <p:nvSpPr>
            <p:cNvPr id="186" name="Google Shape;186;p32"/>
            <p:cNvSpPr/>
            <p:nvPr/>
          </p:nvSpPr>
          <p:spPr>
            <a:xfrm>
              <a:off x="8891750" y="1298500"/>
              <a:ext cx="122775" cy="263050"/>
            </a:xfrm>
            <a:custGeom>
              <a:avLst/>
              <a:gdLst/>
              <a:ahLst/>
              <a:cxnLst/>
              <a:rect l="l" t="t" r="r" b="b"/>
              <a:pathLst>
                <a:path w="4911" h="10522" extrusionOk="0">
                  <a:moveTo>
                    <a:pt x="351" y="1"/>
                  </a:moveTo>
                  <a:lnTo>
                    <a:pt x="351" y="2105"/>
                  </a:lnTo>
                  <a:lnTo>
                    <a:pt x="1403" y="2105"/>
                  </a:lnTo>
                  <a:cubicBezTo>
                    <a:pt x="2178" y="2105"/>
                    <a:pt x="2806" y="2733"/>
                    <a:pt x="2806" y="3508"/>
                  </a:cubicBezTo>
                  <a:lnTo>
                    <a:pt x="2806" y="6664"/>
                  </a:lnTo>
                  <a:cubicBezTo>
                    <a:pt x="2806" y="7633"/>
                    <a:pt x="2020" y="8417"/>
                    <a:pt x="1053" y="8417"/>
                  </a:cubicBezTo>
                  <a:cubicBezTo>
                    <a:pt x="471" y="8417"/>
                    <a:pt x="1" y="8888"/>
                    <a:pt x="1" y="9469"/>
                  </a:cubicBezTo>
                  <a:cubicBezTo>
                    <a:pt x="1" y="10051"/>
                    <a:pt x="471" y="10522"/>
                    <a:pt x="1053" y="10522"/>
                  </a:cubicBezTo>
                  <a:lnTo>
                    <a:pt x="1318" y="10522"/>
                  </a:lnTo>
                  <a:cubicBezTo>
                    <a:pt x="3302" y="10522"/>
                    <a:pt x="4911" y="8914"/>
                    <a:pt x="4911" y="6929"/>
                  </a:cubicBezTo>
                  <a:lnTo>
                    <a:pt x="4911" y="2806"/>
                  </a:lnTo>
                  <a:lnTo>
                    <a:pt x="4909" y="2806"/>
                  </a:lnTo>
                  <a:cubicBezTo>
                    <a:pt x="4909" y="1257"/>
                    <a:pt x="3654" y="1"/>
                    <a:pt x="21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2"/>
            <p:cNvSpPr/>
            <p:nvPr/>
          </p:nvSpPr>
          <p:spPr>
            <a:xfrm>
              <a:off x="8839150" y="1298500"/>
              <a:ext cx="87675" cy="87700"/>
            </a:xfrm>
            <a:custGeom>
              <a:avLst/>
              <a:gdLst/>
              <a:ahLst/>
              <a:cxnLst/>
              <a:rect l="l" t="t" r="r" b="b"/>
              <a:pathLst>
                <a:path w="3507" h="3508" extrusionOk="0">
                  <a:moveTo>
                    <a:pt x="0" y="1"/>
                  </a:moveTo>
                  <a:lnTo>
                    <a:pt x="0" y="3507"/>
                  </a:lnTo>
                  <a:lnTo>
                    <a:pt x="2456" y="3507"/>
                  </a:lnTo>
                  <a:lnTo>
                    <a:pt x="3507" y="2456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2"/>
            <p:cNvSpPr/>
            <p:nvPr/>
          </p:nvSpPr>
          <p:spPr>
            <a:xfrm>
              <a:off x="8593650" y="1245900"/>
              <a:ext cx="271825" cy="52625"/>
            </a:xfrm>
            <a:custGeom>
              <a:avLst/>
              <a:gdLst/>
              <a:ahLst/>
              <a:cxnLst/>
              <a:rect l="l" t="t" r="r" b="b"/>
              <a:pathLst>
                <a:path w="10873" h="2105" extrusionOk="0">
                  <a:moveTo>
                    <a:pt x="2105" y="0"/>
                  </a:moveTo>
                  <a:lnTo>
                    <a:pt x="0" y="2105"/>
                  </a:lnTo>
                  <a:lnTo>
                    <a:pt x="10872" y="2105"/>
                  </a:lnTo>
                  <a:lnTo>
                    <a:pt x="8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2"/>
            <p:cNvSpPr/>
            <p:nvPr/>
          </p:nvSpPr>
          <p:spPr>
            <a:xfrm>
              <a:off x="8690075" y="1202050"/>
              <a:ext cx="61425" cy="43875"/>
            </a:xfrm>
            <a:custGeom>
              <a:avLst/>
              <a:gdLst/>
              <a:ahLst/>
              <a:cxnLst/>
              <a:rect l="l" t="t" r="r" b="b"/>
              <a:pathLst>
                <a:path w="2457" h="1755" extrusionOk="0">
                  <a:moveTo>
                    <a:pt x="1" y="1"/>
                  </a:moveTo>
                  <a:lnTo>
                    <a:pt x="352" y="1754"/>
                  </a:lnTo>
                  <a:lnTo>
                    <a:pt x="2105" y="1754"/>
                  </a:lnTo>
                  <a:lnTo>
                    <a:pt x="24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2"/>
            <p:cNvSpPr/>
            <p:nvPr/>
          </p:nvSpPr>
          <p:spPr>
            <a:xfrm>
              <a:off x="8602425" y="1570300"/>
              <a:ext cx="254275" cy="140300"/>
            </a:xfrm>
            <a:custGeom>
              <a:avLst/>
              <a:gdLst/>
              <a:ahLst/>
              <a:cxnLst/>
              <a:rect l="l" t="t" r="r" b="b"/>
              <a:pathLst>
                <a:path w="10171" h="5612" extrusionOk="0">
                  <a:moveTo>
                    <a:pt x="1053" y="1"/>
                  </a:moveTo>
                  <a:lnTo>
                    <a:pt x="0" y="5612"/>
                  </a:lnTo>
                  <a:lnTo>
                    <a:pt x="10170" y="5612"/>
                  </a:lnTo>
                  <a:lnTo>
                    <a:pt x="91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2"/>
            <p:cNvSpPr/>
            <p:nvPr/>
          </p:nvSpPr>
          <p:spPr>
            <a:xfrm>
              <a:off x="8646250" y="1517700"/>
              <a:ext cx="166600" cy="52625"/>
            </a:xfrm>
            <a:custGeom>
              <a:avLst/>
              <a:gdLst/>
              <a:ahLst/>
              <a:cxnLst/>
              <a:rect l="l" t="t" r="r" b="b"/>
              <a:pathLst>
                <a:path w="6664" h="2105" extrusionOk="0">
                  <a:moveTo>
                    <a:pt x="1" y="0"/>
                  </a:moveTo>
                  <a:lnTo>
                    <a:pt x="1" y="2105"/>
                  </a:lnTo>
                  <a:lnTo>
                    <a:pt x="6664" y="2105"/>
                  </a:lnTo>
                  <a:lnTo>
                    <a:pt x="666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2"/>
            <p:cNvSpPr/>
            <p:nvPr/>
          </p:nvSpPr>
          <p:spPr>
            <a:xfrm>
              <a:off x="8593650" y="1298500"/>
              <a:ext cx="271825" cy="219225"/>
            </a:xfrm>
            <a:custGeom>
              <a:avLst/>
              <a:gdLst/>
              <a:ahLst/>
              <a:cxnLst/>
              <a:rect l="l" t="t" r="r" b="b"/>
              <a:pathLst>
                <a:path w="10873" h="8769" extrusionOk="0">
                  <a:moveTo>
                    <a:pt x="0" y="1"/>
                  </a:moveTo>
                  <a:lnTo>
                    <a:pt x="1404" y="8768"/>
                  </a:lnTo>
                  <a:lnTo>
                    <a:pt x="9469" y="8768"/>
                  </a:lnTo>
                  <a:lnTo>
                    <a:pt x="108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2"/>
            <p:cNvSpPr/>
            <p:nvPr/>
          </p:nvSpPr>
          <p:spPr>
            <a:xfrm>
              <a:off x="8505975" y="1298500"/>
              <a:ext cx="114000" cy="149075"/>
            </a:xfrm>
            <a:custGeom>
              <a:avLst/>
              <a:gdLst/>
              <a:ahLst/>
              <a:cxnLst/>
              <a:rect l="l" t="t" r="r" b="b"/>
              <a:pathLst>
                <a:path w="4560" h="5963" extrusionOk="0">
                  <a:moveTo>
                    <a:pt x="1403" y="1"/>
                  </a:moveTo>
                  <a:lnTo>
                    <a:pt x="1" y="1404"/>
                  </a:lnTo>
                  <a:lnTo>
                    <a:pt x="4559" y="596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2"/>
            <p:cNvSpPr/>
            <p:nvPr/>
          </p:nvSpPr>
          <p:spPr>
            <a:xfrm>
              <a:off x="8611175" y="1605350"/>
              <a:ext cx="36475" cy="35125"/>
            </a:xfrm>
            <a:custGeom>
              <a:avLst/>
              <a:gdLst/>
              <a:ahLst/>
              <a:cxnLst/>
              <a:rect l="l" t="t" r="r" b="b"/>
              <a:pathLst>
                <a:path w="1459" h="1405" extrusionOk="0">
                  <a:moveTo>
                    <a:pt x="703" y="1"/>
                  </a:moveTo>
                  <a:cubicBezTo>
                    <a:pt x="315" y="1"/>
                    <a:pt x="0" y="314"/>
                    <a:pt x="0" y="703"/>
                  </a:cubicBezTo>
                  <a:cubicBezTo>
                    <a:pt x="0" y="986"/>
                    <a:pt x="172" y="1242"/>
                    <a:pt x="434" y="1350"/>
                  </a:cubicBezTo>
                  <a:cubicBezTo>
                    <a:pt x="521" y="1387"/>
                    <a:pt x="612" y="1404"/>
                    <a:pt x="703" y="1404"/>
                  </a:cubicBezTo>
                  <a:cubicBezTo>
                    <a:pt x="885" y="1404"/>
                    <a:pt x="1064" y="1333"/>
                    <a:pt x="1198" y="1199"/>
                  </a:cubicBezTo>
                  <a:cubicBezTo>
                    <a:pt x="1399" y="998"/>
                    <a:pt x="1459" y="696"/>
                    <a:pt x="1350" y="434"/>
                  </a:cubicBezTo>
                  <a:cubicBezTo>
                    <a:pt x="1242" y="172"/>
                    <a:pt x="986" y="1"/>
                    <a:pt x="7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2"/>
            <p:cNvSpPr/>
            <p:nvPr/>
          </p:nvSpPr>
          <p:spPr>
            <a:xfrm>
              <a:off x="8496350" y="1193275"/>
              <a:ext cx="526925" cy="526100"/>
            </a:xfrm>
            <a:custGeom>
              <a:avLst/>
              <a:gdLst/>
              <a:ahLst/>
              <a:cxnLst/>
              <a:rect l="l" t="t" r="r" b="b"/>
              <a:pathLst>
                <a:path w="21077" h="21044" extrusionOk="0">
                  <a:moveTo>
                    <a:pt x="10128" y="703"/>
                  </a:moveTo>
                  <a:lnTo>
                    <a:pt x="9918" y="1755"/>
                  </a:lnTo>
                  <a:lnTo>
                    <a:pt x="8739" y="1755"/>
                  </a:lnTo>
                  <a:lnTo>
                    <a:pt x="8529" y="703"/>
                  </a:lnTo>
                  <a:close/>
                  <a:moveTo>
                    <a:pt x="12515" y="2456"/>
                  </a:moveTo>
                  <a:lnTo>
                    <a:pt x="13918" y="3860"/>
                  </a:lnTo>
                  <a:lnTo>
                    <a:pt x="4739" y="3860"/>
                  </a:lnTo>
                  <a:lnTo>
                    <a:pt x="6142" y="2456"/>
                  </a:lnTo>
                  <a:close/>
                  <a:moveTo>
                    <a:pt x="16869" y="4562"/>
                  </a:moveTo>
                  <a:lnTo>
                    <a:pt x="16869" y="6521"/>
                  </a:lnTo>
                  <a:lnTo>
                    <a:pt x="16022" y="7367"/>
                  </a:lnTo>
                  <a:lnTo>
                    <a:pt x="14614" y="7367"/>
                  </a:lnTo>
                  <a:lnTo>
                    <a:pt x="15064" y="4562"/>
                  </a:lnTo>
                  <a:close/>
                  <a:moveTo>
                    <a:pt x="3594" y="4561"/>
                  </a:moveTo>
                  <a:lnTo>
                    <a:pt x="4310" y="9042"/>
                  </a:lnTo>
                  <a:lnTo>
                    <a:pt x="881" y="5613"/>
                  </a:lnTo>
                  <a:lnTo>
                    <a:pt x="1933" y="4561"/>
                  </a:lnTo>
                  <a:close/>
                  <a:moveTo>
                    <a:pt x="7076" y="4561"/>
                  </a:moveTo>
                  <a:lnTo>
                    <a:pt x="7722" y="12627"/>
                  </a:lnTo>
                  <a:lnTo>
                    <a:pt x="5595" y="12627"/>
                  </a:lnTo>
                  <a:lnTo>
                    <a:pt x="4303" y="4561"/>
                  </a:lnTo>
                  <a:close/>
                  <a:moveTo>
                    <a:pt x="10876" y="4561"/>
                  </a:moveTo>
                  <a:lnTo>
                    <a:pt x="10230" y="12627"/>
                  </a:lnTo>
                  <a:lnTo>
                    <a:pt x="8425" y="12627"/>
                  </a:lnTo>
                  <a:lnTo>
                    <a:pt x="7779" y="4561"/>
                  </a:lnTo>
                  <a:close/>
                  <a:moveTo>
                    <a:pt x="14353" y="4561"/>
                  </a:moveTo>
                  <a:lnTo>
                    <a:pt x="13063" y="12627"/>
                  </a:lnTo>
                  <a:lnTo>
                    <a:pt x="10936" y="12627"/>
                  </a:lnTo>
                  <a:lnTo>
                    <a:pt x="11582" y="4561"/>
                  </a:lnTo>
                  <a:close/>
                  <a:moveTo>
                    <a:pt x="17921" y="4562"/>
                  </a:moveTo>
                  <a:cubicBezTo>
                    <a:pt x="19276" y="4564"/>
                    <a:pt x="20374" y="5662"/>
                    <a:pt x="20375" y="7017"/>
                  </a:cubicBezTo>
                  <a:lnTo>
                    <a:pt x="20375" y="11139"/>
                  </a:lnTo>
                  <a:cubicBezTo>
                    <a:pt x="20375" y="12930"/>
                    <a:pt x="18924" y="14381"/>
                    <a:pt x="17134" y="14381"/>
                  </a:cubicBezTo>
                  <a:lnTo>
                    <a:pt x="16869" y="14381"/>
                  </a:lnTo>
                  <a:cubicBezTo>
                    <a:pt x="16481" y="14381"/>
                    <a:pt x="16168" y="14067"/>
                    <a:pt x="16168" y="13680"/>
                  </a:cubicBezTo>
                  <a:cubicBezTo>
                    <a:pt x="16168" y="13292"/>
                    <a:pt x="16481" y="12978"/>
                    <a:pt x="16869" y="12978"/>
                  </a:cubicBezTo>
                  <a:cubicBezTo>
                    <a:pt x="18030" y="12977"/>
                    <a:pt x="18971" y="12035"/>
                    <a:pt x="18973" y="10874"/>
                  </a:cubicBezTo>
                  <a:lnTo>
                    <a:pt x="18973" y="7719"/>
                  </a:lnTo>
                  <a:cubicBezTo>
                    <a:pt x="18971" y="6886"/>
                    <a:pt x="18386" y="6168"/>
                    <a:pt x="17570" y="6001"/>
                  </a:cubicBezTo>
                  <a:lnTo>
                    <a:pt x="17570" y="4562"/>
                  </a:lnTo>
                  <a:close/>
                  <a:moveTo>
                    <a:pt x="12309" y="13328"/>
                  </a:moveTo>
                  <a:lnTo>
                    <a:pt x="12309" y="14732"/>
                  </a:lnTo>
                  <a:lnTo>
                    <a:pt x="6348" y="14732"/>
                  </a:lnTo>
                  <a:lnTo>
                    <a:pt x="6348" y="13328"/>
                  </a:lnTo>
                  <a:close/>
                  <a:moveTo>
                    <a:pt x="5298" y="16835"/>
                  </a:moveTo>
                  <a:cubicBezTo>
                    <a:pt x="5384" y="16835"/>
                    <a:pt x="5472" y="16867"/>
                    <a:pt x="5543" y="16938"/>
                  </a:cubicBezTo>
                  <a:cubicBezTo>
                    <a:pt x="5764" y="17159"/>
                    <a:pt x="5608" y="17537"/>
                    <a:pt x="5296" y="17537"/>
                  </a:cubicBezTo>
                  <a:cubicBezTo>
                    <a:pt x="5102" y="17537"/>
                    <a:pt x="4944" y="17380"/>
                    <a:pt x="4944" y="17186"/>
                  </a:cubicBezTo>
                  <a:cubicBezTo>
                    <a:pt x="4944" y="16975"/>
                    <a:pt x="5118" y="16835"/>
                    <a:pt x="5298" y="16835"/>
                  </a:cubicBezTo>
                  <a:close/>
                  <a:moveTo>
                    <a:pt x="7378" y="15433"/>
                  </a:moveTo>
                  <a:lnTo>
                    <a:pt x="7081" y="20342"/>
                  </a:lnTo>
                  <a:lnTo>
                    <a:pt x="4666" y="20342"/>
                  </a:lnTo>
                  <a:lnTo>
                    <a:pt x="5065" y="18213"/>
                  </a:lnTo>
                  <a:cubicBezTo>
                    <a:pt x="5144" y="18230"/>
                    <a:pt x="5222" y="18239"/>
                    <a:pt x="5299" y="18239"/>
                  </a:cubicBezTo>
                  <a:cubicBezTo>
                    <a:pt x="5793" y="18239"/>
                    <a:pt x="6236" y="17888"/>
                    <a:pt x="6331" y="17380"/>
                  </a:cubicBezTo>
                  <a:cubicBezTo>
                    <a:pt x="6441" y="16794"/>
                    <a:pt x="6042" y="16234"/>
                    <a:pt x="5453" y="16146"/>
                  </a:cubicBezTo>
                  <a:lnTo>
                    <a:pt x="5587" y="15433"/>
                  </a:lnTo>
                  <a:close/>
                  <a:moveTo>
                    <a:pt x="10577" y="15433"/>
                  </a:moveTo>
                  <a:lnTo>
                    <a:pt x="10884" y="20343"/>
                  </a:lnTo>
                  <a:lnTo>
                    <a:pt x="7783" y="20343"/>
                  </a:lnTo>
                  <a:lnTo>
                    <a:pt x="8080" y="15433"/>
                  </a:lnTo>
                  <a:close/>
                  <a:moveTo>
                    <a:pt x="13071" y="15433"/>
                  </a:moveTo>
                  <a:lnTo>
                    <a:pt x="13990" y="20343"/>
                  </a:lnTo>
                  <a:lnTo>
                    <a:pt x="11587" y="20343"/>
                  </a:lnTo>
                  <a:lnTo>
                    <a:pt x="11280" y="15433"/>
                  </a:lnTo>
                  <a:close/>
                  <a:moveTo>
                    <a:pt x="8100" y="1"/>
                  </a:moveTo>
                  <a:cubicBezTo>
                    <a:pt x="7879" y="1"/>
                    <a:pt x="7712" y="204"/>
                    <a:pt x="7757" y="421"/>
                  </a:cubicBezTo>
                  <a:lnTo>
                    <a:pt x="8024" y="1755"/>
                  </a:lnTo>
                  <a:lnTo>
                    <a:pt x="5997" y="1755"/>
                  </a:lnTo>
                  <a:cubicBezTo>
                    <a:pt x="5904" y="1755"/>
                    <a:pt x="5815" y="1792"/>
                    <a:pt x="5749" y="1857"/>
                  </a:cubicBezTo>
                  <a:lnTo>
                    <a:pt x="3748" y="3858"/>
                  </a:lnTo>
                  <a:lnTo>
                    <a:pt x="1788" y="3858"/>
                  </a:lnTo>
                  <a:cubicBezTo>
                    <a:pt x="1695" y="3858"/>
                    <a:pt x="1606" y="3896"/>
                    <a:pt x="1540" y="3962"/>
                  </a:cubicBezTo>
                  <a:lnTo>
                    <a:pt x="138" y="5364"/>
                  </a:lnTo>
                  <a:cubicBezTo>
                    <a:pt x="0" y="5501"/>
                    <a:pt x="0" y="5723"/>
                    <a:pt x="138" y="5861"/>
                  </a:cubicBezTo>
                  <a:lnTo>
                    <a:pt x="4499" y="10222"/>
                  </a:lnTo>
                  <a:lnTo>
                    <a:pt x="4949" y="13033"/>
                  </a:lnTo>
                  <a:cubicBezTo>
                    <a:pt x="4976" y="13203"/>
                    <a:pt x="5123" y="13328"/>
                    <a:pt x="5296" y="13328"/>
                  </a:cubicBezTo>
                  <a:lnTo>
                    <a:pt x="5646" y="13328"/>
                  </a:lnTo>
                  <a:lnTo>
                    <a:pt x="5646" y="14731"/>
                  </a:lnTo>
                  <a:lnTo>
                    <a:pt x="5296" y="14731"/>
                  </a:lnTo>
                  <a:cubicBezTo>
                    <a:pt x="5126" y="14731"/>
                    <a:pt x="4982" y="14852"/>
                    <a:pt x="4950" y="15017"/>
                  </a:cubicBezTo>
                  <a:lnTo>
                    <a:pt x="4707" y="16314"/>
                  </a:lnTo>
                  <a:cubicBezTo>
                    <a:pt x="4220" y="16641"/>
                    <a:pt x="4097" y="17304"/>
                    <a:pt x="4431" y="17785"/>
                  </a:cubicBezTo>
                  <a:lnTo>
                    <a:pt x="3898" y="20628"/>
                  </a:lnTo>
                  <a:cubicBezTo>
                    <a:pt x="3858" y="20844"/>
                    <a:pt x="4024" y="21044"/>
                    <a:pt x="4243" y="21044"/>
                  </a:cubicBezTo>
                  <a:lnTo>
                    <a:pt x="14413" y="21044"/>
                  </a:lnTo>
                  <a:cubicBezTo>
                    <a:pt x="14633" y="21044"/>
                    <a:pt x="14798" y="20844"/>
                    <a:pt x="14758" y="20628"/>
                  </a:cubicBezTo>
                  <a:lnTo>
                    <a:pt x="13706" y="15017"/>
                  </a:lnTo>
                  <a:cubicBezTo>
                    <a:pt x="13675" y="14852"/>
                    <a:pt x="13530" y="14731"/>
                    <a:pt x="13361" y="14731"/>
                  </a:cubicBezTo>
                  <a:lnTo>
                    <a:pt x="13011" y="14731"/>
                  </a:lnTo>
                  <a:lnTo>
                    <a:pt x="13011" y="13328"/>
                  </a:lnTo>
                  <a:lnTo>
                    <a:pt x="13361" y="13328"/>
                  </a:lnTo>
                  <a:cubicBezTo>
                    <a:pt x="13534" y="13328"/>
                    <a:pt x="13680" y="13203"/>
                    <a:pt x="13707" y="13033"/>
                  </a:cubicBezTo>
                  <a:lnTo>
                    <a:pt x="14502" y="8067"/>
                  </a:lnTo>
                  <a:lnTo>
                    <a:pt x="16167" y="8067"/>
                  </a:lnTo>
                  <a:cubicBezTo>
                    <a:pt x="16259" y="8067"/>
                    <a:pt x="16349" y="8030"/>
                    <a:pt x="16414" y="7965"/>
                  </a:cubicBezTo>
                  <a:lnTo>
                    <a:pt x="17467" y="6913"/>
                  </a:lnTo>
                  <a:cubicBezTo>
                    <a:pt x="17518" y="6861"/>
                    <a:pt x="17552" y="6794"/>
                    <a:pt x="17564" y="6723"/>
                  </a:cubicBezTo>
                  <a:cubicBezTo>
                    <a:pt x="17987" y="6871"/>
                    <a:pt x="18270" y="7269"/>
                    <a:pt x="18271" y="7716"/>
                  </a:cubicBezTo>
                  <a:lnTo>
                    <a:pt x="18271" y="10873"/>
                  </a:lnTo>
                  <a:cubicBezTo>
                    <a:pt x="18270" y="11647"/>
                    <a:pt x="17643" y="12275"/>
                    <a:pt x="16868" y="12276"/>
                  </a:cubicBezTo>
                  <a:cubicBezTo>
                    <a:pt x="16867" y="12276"/>
                    <a:pt x="16866" y="12276"/>
                    <a:pt x="16865" y="12276"/>
                  </a:cubicBezTo>
                  <a:cubicBezTo>
                    <a:pt x="16093" y="12276"/>
                    <a:pt x="15465" y="12904"/>
                    <a:pt x="15465" y="13678"/>
                  </a:cubicBezTo>
                  <a:cubicBezTo>
                    <a:pt x="15465" y="14453"/>
                    <a:pt x="16094" y="15082"/>
                    <a:pt x="16868" y="15082"/>
                  </a:cubicBezTo>
                  <a:lnTo>
                    <a:pt x="17133" y="15082"/>
                  </a:lnTo>
                  <a:cubicBezTo>
                    <a:pt x="19311" y="15082"/>
                    <a:pt x="21076" y="13316"/>
                    <a:pt x="21076" y="11138"/>
                  </a:cubicBezTo>
                  <a:lnTo>
                    <a:pt x="21076" y="7015"/>
                  </a:lnTo>
                  <a:cubicBezTo>
                    <a:pt x="21074" y="5272"/>
                    <a:pt x="19663" y="3861"/>
                    <a:pt x="17921" y="3860"/>
                  </a:cubicBezTo>
                  <a:lnTo>
                    <a:pt x="17921" y="3858"/>
                  </a:lnTo>
                  <a:lnTo>
                    <a:pt x="14910" y="3858"/>
                  </a:lnTo>
                  <a:lnTo>
                    <a:pt x="12908" y="1857"/>
                  </a:lnTo>
                  <a:cubicBezTo>
                    <a:pt x="12842" y="1792"/>
                    <a:pt x="12753" y="1755"/>
                    <a:pt x="12660" y="1755"/>
                  </a:cubicBezTo>
                  <a:lnTo>
                    <a:pt x="10633" y="1755"/>
                  </a:lnTo>
                  <a:lnTo>
                    <a:pt x="10900" y="421"/>
                  </a:lnTo>
                  <a:cubicBezTo>
                    <a:pt x="10943" y="204"/>
                    <a:pt x="10776" y="1"/>
                    <a:pt x="10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32"/>
          <p:cNvSpPr txBox="1">
            <a:spLocks noGrp="1"/>
          </p:cNvSpPr>
          <p:nvPr>
            <p:ph type="ctrTitle"/>
          </p:nvPr>
        </p:nvSpPr>
        <p:spPr>
          <a:xfrm>
            <a:off x="3349532" y="2596007"/>
            <a:ext cx="2444936" cy="77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dirty="0">
                <a:solidFill>
                  <a:schemeClr val="accent1"/>
                </a:solidFill>
              </a:rPr>
              <a:t>Coffee Shop</a:t>
            </a:r>
            <a:endParaRPr sz="36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62"/>
          <p:cNvSpPr txBox="1">
            <a:spLocks noGrp="1"/>
          </p:cNvSpPr>
          <p:nvPr>
            <p:ph type="title"/>
          </p:nvPr>
        </p:nvSpPr>
        <p:spPr>
          <a:xfrm>
            <a:off x="921325" y="1700658"/>
            <a:ext cx="3100500" cy="13885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Thanks!</a:t>
            </a:r>
            <a:endParaRPr sz="8000" dirty="0"/>
          </a:p>
        </p:txBody>
      </p:sp>
      <p:pic>
        <p:nvPicPr>
          <p:cNvPr id="1073" name="Google Shape;1073;p62"/>
          <p:cNvPicPr preferRelativeResize="0"/>
          <p:nvPr/>
        </p:nvPicPr>
        <p:blipFill rotWithShape="1">
          <a:blip r:embed="rId3">
            <a:alphaModFix/>
          </a:blip>
          <a:srcRect l="2954" r="40127"/>
          <a:stretch/>
        </p:blipFill>
        <p:spPr>
          <a:xfrm>
            <a:off x="4752975" y="0"/>
            <a:ext cx="439101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62"/>
          <p:cNvSpPr/>
          <p:nvPr/>
        </p:nvSpPr>
        <p:spPr>
          <a:xfrm>
            <a:off x="4752975" y="0"/>
            <a:ext cx="4391100" cy="5143500"/>
          </a:xfrm>
          <a:prstGeom prst="rect">
            <a:avLst/>
          </a:prstGeom>
          <a:solidFill>
            <a:srgbClr val="5B0F00">
              <a:alpha val="1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075" name="Google Shape;1075;p62"/>
          <p:cNvSpPr/>
          <p:nvPr/>
        </p:nvSpPr>
        <p:spPr>
          <a:xfrm>
            <a:off x="4752975" y="4920250"/>
            <a:ext cx="4391100" cy="22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D3EAFF-31D0-8789-3FBE-6C91D55BC769}"/>
              </a:ext>
            </a:extLst>
          </p:cNvPr>
          <p:cNvSpPr/>
          <p:nvPr/>
        </p:nvSpPr>
        <p:spPr>
          <a:xfrm>
            <a:off x="580768" y="3237470"/>
            <a:ext cx="3441057" cy="1050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6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" grpId="0"/>
      <p:bldP spid="1074" grpId="0" animBg="1"/>
      <p:bldP spid="107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56"/>
          <p:cNvSpPr txBox="1">
            <a:spLocks noGrp="1"/>
          </p:cNvSpPr>
          <p:nvPr>
            <p:ph type="title"/>
          </p:nvPr>
        </p:nvSpPr>
        <p:spPr>
          <a:xfrm>
            <a:off x="958847" y="873807"/>
            <a:ext cx="2618854" cy="10120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37,3 m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874" name="Google Shape;874;p56"/>
          <p:cNvSpPr txBox="1">
            <a:spLocks noGrp="1"/>
          </p:cNvSpPr>
          <p:nvPr>
            <p:ph type="subTitle" idx="1"/>
          </p:nvPr>
        </p:nvSpPr>
        <p:spPr>
          <a:xfrm>
            <a:off x="582336" y="1777424"/>
            <a:ext cx="3371876" cy="3954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wasted products in a month</a:t>
            </a:r>
            <a:endParaRPr dirty="0"/>
          </a:p>
        </p:txBody>
      </p:sp>
      <p:sp>
        <p:nvSpPr>
          <p:cNvPr id="875" name="Google Shape;875;p56"/>
          <p:cNvSpPr txBox="1">
            <a:spLocks noGrp="1"/>
          </p:cNvSpPr>
          <p:nvPr>
            <p:ph type="title" idx="2"/>
          </p:nvPr>
        </p:nvSpPr>
        <p:spPr>
          <a:xfrm>
            <a:off x="4890750" y="2350129"/>
            <a:ext cx="39345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58,19%</a:t>
            </a:r>
            <a:endParaRPr dirty="0"/>
          </a:p>
        </p:txBody>
      </p:sp>
      <p:sp>
        <p:nvSpPr>
          <p:cNvPr id="876" name="Google Shape;876;p56"/>
          <p:cNvSpPr txBox="1">
            <a:spLocks noGrp="1"/>
          </p:cNvSpPr>
          <p:nvPr>
            <p:ph type="subTitle" idx="3"/>
          </p:nvPr>
        </p:nvSpPr>
        <p:spPr>
          <a:xfrm>
            <a:off x="5939161" y="3044056"/>
            <a:ext cx="1837678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/>
              <a:t>ompared to total daily stock</a:t>
            </a:r>
            <a:endParaRPr dirty="0"/>
          </a:p>
        </p:txBody>
      </p:sp>
      <p:sp>
        <p:nvSpPr>
          <p:cNvPr id="877" name="Google Shape;877;p56"/>
          <p:cNvSpPr txBox="1">
            <a:spLocks noGrp="1"/>
          </p:cNvSpPr>
          <p:nvPr>
            <p:ph type="title" idx="4"/>
          </p:nvPr>
        </p:nvSpPr>
        <p:spPr>
          <a:xfrm>
            <a:off x="4685718" y="3517309"/>
            <a:ext cx="4254942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$ 115.000.000</a:t>
            </a:r>
            <a:endParaRPr dirty="0"/>
          </a:p>
        </p:txBody>
      </p:sp>
      <p:sp>
        <p:nvSpPr>
          <p:cNvPr id="878" name="Google Shape;878;p56"/>
          <p:cNvSpPr txBox="1">
            <a:spLocks noGrp="1"/>
          </p:cNvSpPr>
          <p:nvPr>
            <p:ph type="subTitle" idx="5"/>
          </p:nvPr>
        </p:nvSpPr>
        <p:spPr>
          <a:xfrm>
            <a:off x="5095782" y="4200584"/>
            <a:ext cx="3392843" cy="637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Lost Estimation</a:t>
            </a:r>
          </a:p>
          <a:p>
            <a:pPr marL="0" lvl="0" indent="0"/>
            <a:r>
              <a:rPr lang="en" dirty="0"/>
              <a:t>(</a:t>
            </a:r>
            <a:r>
              <a:rPr lang="en-US" dirty="0"/>
              <a:t>Specialty Coffee Association study </a:t>
            </a:r>
          </a:p>
          <a:p>
            <a:pPr marL="0" lvl="0" indent="0"/>
            <a:r>
              <a:rPr lang="en-US" dirty="0"/>
              <a:t>with 6.8% margin)</a:t>
            </a:r>
            <a:endParaRPr dirty="0"/>
          </a:p>
        </p:txBody>
      </p:sp>
      <p:grpSp>
        <p:nvGrpSpPr>
          <p:cNvPr id="879" name="Google Shape;879;p56"/>
          <p:cNvGrpSpPr/>
          <p:nvPr/>
        </p:nvGrpSpPr>
        <p:grpSpPr>
          <a:xfrm>
            <a:off x="655325" y="2197725"/>
            <a:ext cx="3225900" cy="2946000"/>
            <a:chOff x="655325" y="2197725"/>
            <a:chExt cx="3225900" cy="2946000"/>
          </a:xfrm>
        </p:grpSpPr>
        <p:pic>
          <p:nvPicPr>
            <p:cNvPr id="880" name="Google Shape;880;p56"/>
            <p:cNvPicPr preferRelativeResize="0"/>
            <p:nvPr/>
          </p:nvPicPr>
          <p:blipFill rotWithShape="1">
            <a:blip r:embed="rId3">
              <a:alphaModFix/>
            </a:blip>
            <a:srcRect t="22611" b="16505"/>
            <a:stretch/>
          </p:blipFill>
          <p:spPr>
            <a:xfrm>
              <a:off x="655375" y="2197725"/>
              <a:ext cx="3225799" cy="29458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1" name="Google Shape;881;p56"/>
            <p:cNvSpPr/>
            <p:nvPr/>
          </p:nvSpPr>
          <p:spPr>
            <a:xfrm>
              <a:off x="655325" y="2197725"/>
              <a:ext cx="3225900" cy="2946000"/>
            </a:xfrm>
            <a:prstGeom prst="rect">
              <a:avLst/>
            </a:prstGeom>
            <a:solidFill>
              <a:srgbClr val="5B0F00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882" name="Google Shape;882;p56"/>
          <p:cNvGrpSpPr/>
          <p:nvPr/>
        </p:nvGrpSpPr>
        <p:grpSpPr>
          <a:xfrm>
            <a:off x="5245150" y="-8275"/>
            <a:ext cx="3225950" cy="2053675"/>
            <a:chOff x="5245150" y="-8275"/>
            <a:chExt cx="3225950" cy="2053675"/>
          </a:xfrm>
        </p:grpSpPr>
        <p:pic>
          <p:nvPicPr>
            <p:cNvPr id="883" name="Google Shape;883;p56"/>
            <p:cNvPicPr preferRelativeResize="0"/>
            <p:nvPr/>
          </p:nvPicPr>
          <p:blipFill rotWithShape="1">
            <a:blip r:embed="rId4">
              <a:alphaModFix/>
            </a:blip>
            <a:srcRect l="-483" t="25519" r="18496" b="5170"/>
            <a:stretch/>
          </p:blipFill>
          <p:spPr>
            <a:xfrm>
              <a:off x="5245150" y="-8275"/>
              <a:ext cx="3225796" cy="204532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84" name="Google Shape;884;p56"/>
            <p:cNvSpPr/>
            <p:nvPr/>
          </p:nvSpPr>
          <p:spPr>
            <a:xfrm>
              <a:off x="5245200" y="0"/>
              <a:ext cx="3225900" cy="2045400"/>
            </a:xfrm>
            <a:prstGeom prst="rect">
              <a:avLst/>
            </a:prstGeom>
            <a:solidFill>
              <a:srgbClr val="5B0F00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6" name="Google Shape;253;p38">
            <a:extLst>
              <a:ext uri="{FF2B5EF4-FFF2-40B4-BE49-F238E27FC236}">
                <a16:creationId xmlns:a16="http://schemas.microsoft.com/office/drawing/2014/main" id="{75C85B87-8091-AB72-B2B1-5EAE3114D3E4}"/>
              </a:ext>
            </a:extLst>
          </p:cNvPr>
          <p:cNvSpPr txBox="1">
            <a:spLocks/>
          </p:cNvSpPr>
          <p:nvPr/>
        </p:nvSpPr>
        <p:spPr>
          <a:xfrm>
            <a:off x="504075" y="14136"/>
            <a:ext cx="326697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Rochester"/>
              <a:buNone/>
              <a:defRPr sz="60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sz="7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sz="4000" dirty="0"/>
              <a:t>Business Problem</a:t>
            </a:r>
          </a:p>
        </p:txBody>
      </p:sp>
    </p:spTree>
    <p:extLst>
      <p:ext uri="{BB962C8B-B14F-4D97-AF65-F5344CB8AC3E}">
        <p14:creationId xmlns:p14="http://schemas.microsoft.com/office/powerpoint/2010/main" val="4044416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3" grpId="0"/>
      <p:bldP spid="874" grpId="0" build="p"/>
      <p:bldP spid="875" grpId="0"/>
      <p:bldP spid="876" grpId="0" build="p"/>
      <p:bldP spid="877" grpId="0"/>
      <p:bldP spid="878" grpId="0" uiExpand="1" build="p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0"/>
          <p:cNvSpPr txBox="1">
            <a:spLocks noGrp="1"/>
          </p:cNvSpPr>
          <p:nvPr>
            <p:ph type="title"/>
          </p:nvPr>
        </p:nvSpPr>
        <p:spPr>
          <a:xfrm>
            <a:off x="921325" y="448899"/>
            <a:ext cx="3307500" cy="792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How to Solve?</a:t>
            </a:r>
            <a:endParaRPr sz="4000" dirty="0"/>
          </a:p>
        </p:txBody>
      </p:sp>
      <p:sp>
        <p:nvSpPr>
          <p:cNvPr id="276" name="Google Shape;276;p40"/>
          <p:cNvSpPr txBox="1">
            <a:spLocks noGrp="1"/>
          </p:cNvSpPr>
          <p:nvPr>
            <p:ph type="title" idx="3"/>
          </p:nvPr>
        </p:nvSpPr>
        <p:spPr>
          <a:xfrm>
            <a:off x="702713" y="3033505"/>
            <a:ext cx="2750702" cy="12766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1. Increasing Sales</a:t>
            </a:r>
            <a:endParaRPr sz="3600" dirty="0"/>
          </a:p>
        </p:txBody>
      </p:sp>
      <p:sp>
        <p:nvSpPr>
          <p:cNvPr id="277" name="Google Shape;277;p40"/>
          <p:cNvSpPr txBox="1">
            <a:spLocks noGrp="1"/>
          </p:cNvSpPr>
          <p:nvPr>
            <p:ph type="title" idx="4"/>
          </p:nvPr>
        </p:nvSpPr>
        <p:spPr>
          <a:xfrm>
            <a:off x="4228825" y="3038036"/>
            <a:ext cx="3307500" cy="12766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2. Optimaizing Stock</a:t>
            </a:r>
            <a:endParaRPr sz="3600" dirty="0"/>
          </a:p>
        </p:txBody>
      </p:sp>
      <p:pic>
        <p:nvPicPr>
          <p:cNvPr id="280" name="Google Shape;28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4970703" y="-1005303"/>
            <a:ext cx="3183101" cy="517859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7166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3" grpId="0"/>
      <p:bldP spid="276" grpId="0"/>
      <p:bldP spid="27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51"/>
          <p:cNvSpPr txBox="1">
            <a:spLocks noGrp="1"/>
          </p:cNvSpPr>
          <p:nvPr>
            <p:ph type="title"/>
          </p:nvPr>
        </p:nvSpPr>
        <p:spPr>
          <a:xfrm>
            <a:off x="921325" y="448900"/>
            <a:ext cx="306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 : Crisp - DM</a:t>
            </a:r>
            <a:endParaRPr dirty="0"/>
          </a:p>
        </p:txBody>
      </p:sp>
      <p:sp>
        <p:nvSpPr>
          <p:cNvPr id="807" name="Google Shape;807;p51"/>
          <p:cNvSpPr/>
          <p:nvPr/>
        </p:nvSpPr>
        <p:spPr>
          <a:xfrm>
            <a:off x="2488650" y="2559090"/>
            <a:ext cx="4166700" cy="4166700"/>
          </a:xfrm>
          <a:prstGeom prst="blockArc">
            <a:avLst>
              <a:gd name="adj1" fmla="val 10800000"/>
              <a:gd name="adj2" fmla="val 43084"/>
              <a:gd name="adj3" fmla="val 955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08" name="Google Shape;808;p51"/>
          <p:cNvSpPr/>
          <p:nvPr/>
        </p:nvSpPr>
        <p:spPr>
          <a:xfrm>
            <a:off x="2727705" y="3519768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09" name="Google Shape;809;p51"/>
          <p:cNvSpPr/>
          <p:nvPr/>
        </p:nvSpPr>
        <p:spPr>
          <a:xfrm>
            <a:off x="6258432" y="3493806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10" name="Google Shape;810;p51"/>
          <p:cNvSpPr/>
          <p:nvPr/>
        </p:nvSpPr>
        <p:spPr>
          <a:xfrm>
            <a:off x="3485340" y="2776558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11" name="Google Shape;811;p51"/>
          <p:cNvSpPr/>
          <p:nvPr/>
        </p:nvSpPr>
        <p:spPr>
          <a:xfrm>
            <a:off x="5539721" y="2776558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12" name="Google Shape;812;p51"/>
          <p:cNvSpPr/>
          <p:nvPr/>
        </p:nvSpPr>
        <p:spPr>
          <a:xfrm>
            <a:off x="4485425" y="2500351"/>
            <a:ext cx="142800" cy="142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13" name="Google Shape;813;p51"/>
          <p:cNvSpPr txBox="1">
            <a:spLocks noGrp="1"/>
          </p:cNvSpPr>
          <p:nvPr>
            <p:ph type="subTitle" idx="4294967295"/>
          </p:nvPr>
        </p:nvSpPr>
        <p:spPr>
          <a:xfrm>
            <a:off x="6535510" y="3532458"/>
            <a:ext cx="19395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insight and recommendation</a:t>
            </a:r>
            <a:endParaRPr sz="1200" dirty="0"/>
          </a:p>
        </p:txBody>
      </p:sp>
      <p:sp>
        <p:nvSpPr>
          <p:cNvPr id="814" name="Google Shape;814;p51"/>
          <p:cNvSpPr txBox="1">
            <a:spLocks noGrp="1"/>
          </p:cNvSpPr>
          <p:nvPr>
            <p:ph type="title" idx="4294967295"/>
          </p:nvPr>
        </p:nvSpPr>
        <p:spPr>
          <a:xfrm>
            <a:off x="6535510" y="3216158"/>
            <a:ext cx="19047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5</a:t>
            </a:r>
            <a:endParaRPr sz="1800" dirty="0"/>
          </a:p>
        </p:txBody>
      </p:sp>
      <p:sp>
        <p:nvSpPr>
          <p:cNvPr id="815" name="Google Shape;815;p51"/>
          <p:cNvSpPr txBox="1">
            <a:spLocks noGrp="1"/>
          </p:cNvSpPr>
          <p:nvPr>
            <p:ph type="subTitle" idx="4294967295"/>
          </p:nvPr>
        </p:nvSpPr>
        <p:spPr>
          <a:xfrm>
            <a:off x="6096558" y="2741876"/>
            <a:ext cx="1939500" cy="5039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Get some findings and key takeaways</a:t>
            </a:r>
            <a:endParaRPr sz="1200" dirty="0"/>
          </a:p>
        </p:txBody>
      </p:sp>
      <p:sp>
        <p:nvSpPr>
          <p:cNvPr id="816" name="Google Shape;816;p51"/>
          <p:cNvSpPr txBox="1">
            <a:spLocks noGrp="1"/>
          </p:cNvSpPr>
          <p:nvPr>
            <p:ph type="title" idx="4294967295"/>
          </p:nvPr>
        </p:nvSpPr>
        <p:spPr>
          <a:xfrm>
            <a:off x="5830229" y="2425578"/>
            <a:ext cx="19047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4</a:t>
            </a:r>
            <a:endParaRPr sz="1800" dirty="0"/>
          </a:p>
        </p:txBody>
      </p:sp>
      <p:sp>
        <p:nvSpPr>
          <p:cNvPr id="817" name="Google Shape;817;p51"/>
          <p:cNvSpPr txBox="1">
            <a:spLocks noGrp="1"/>
          </p:cNvSpPr>
          <p:nvPr>
            <p:ph type="subTitle" idx="4294967295"/>
          </p:nvPr>
        </p:nvSpPr>
        <p:spPr>
          <a:xfrm>
            <a:off x="3587088" y="2095885"/>
            <a:ext cx="19395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Problem discovery</a:t>
            </a:r>
            <a:endParaRPr sz="1200" dirty="0"/>
          </a:p>
        </p:txBody>
      </p:sp>
      <p:sp>
        <p:nvSpPr>
          <p:cNvPr id="818" name="Google Shape;818;p51"/>
          <p:cNvSpPr txBox="1">
            <a:spLocks noGrp="1"/>
          </p:cNvSpPr>
          <p:nvPr>
            <p:ph type="title" idx="4294967295"/>
          </p:nvPr>
        </p:nvSpPr>
        <p:spPr>
          <a:xfrm>
            <a:off x="3604488" y="1779585"/>
            <a:ext cx="19047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3</a:t>
            </a:r>
            <a:endParaRPr sz="1800" dirty="0"/>
          </a:p>
        </p:txBody>
      </p:sp>
      <p:sp>
        <p:nvSpPr>
          <p:cNvPr id="819" name="Google Shape;819;p51"/>
          <p:cNvSpPr txBox="1">
            <a:spLocks noGrp="1"/>
          </p:cNvSpPr>
          <p:nvPr>
            <p:ph type="subTitle" idx="4294967295"/>
          </p:nvPr>
        </p:nvSpPr>
        <p:spPr>
          <a:xfrm>
            <a:off x="650949" y="3532458"/>
            <a:ext cx="19395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Define </a:t>
            </a:r>
            <a:r>
              <a:rPr lang="en-US" sz="1200" dirty="0" err="1"/>
              <a:t>staekholder</a:t>
            </a:r>
            <a:r>
              <a:rPr lang="en-US" sz="1200" dirty="0"/>
              <a:t> and analytics objectives</a:t>
            </a:r>
            <a:endParaRPr sz="1200" dirty="0"/>
          </a:p>
        </p:txBody>
      </p:sp>
      <p:sp>
        <p:nvSpPr>
          <p:cNvPr id="820" name="Google Shape;820;p51"/>
          <p:cNvSpPr txBox="1">
            <a:spLocks noGrp="1"/>
          </p:cNvSpPr>
          <p:nvPr>
            <p:ph type="title" idx="4294967295"/>
          </p:nvPr>
        </p:nvSpPr>
        <p:spPr>
          <a:xfrm>
            <a:off x="685749" y="3216158"/>
            <a:ext cx="19047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1</a:t>
            </a:r>
            <a:endParaRPr sz="1800" dirty="0"/>
          </a:p>
        </p:txBody>
      </p:sp>
      <p:sp>
        <p:nvSpPr>
          <p:cNvPr id="821" name="Google Shape;821;p51"/>
          <p:cNvSpPr txBox="1">
            <a:spLocks noGrp="1"/>
          </p:cNvSpPr>
          <p:nvPr>
            <p:ph type="subTitle" idx="4294967295"/>
          </p:nvPr>
        </p:nvSpPr>
        <p:spPr>
          <a:xfrm>
            <a:off x="1412122" y="2741877"/>
            <a:ext cx="19395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Define problem statement</a:t>
            </a:r>
            <a:endParaRPr sz="1200" dirty="0"/>
          </a:p>
        </p:txBody>
      </p:sp>
      <p:sp>
        <p:nvSpPr>
          <p:cNvPr id="822" name="Google Shape;822;p51"/>
          <p:cNvSpPr txBox="1">
            <a:spLocks noGrp="1"/>
          </p:cNvSpPr>
          <p:nvPr>
            <p:ph type="title" idx="4294967295"/>
          </p:nvPr>
        </p:nvSpPr>
        <p:spPr>
          <a:xfrm>
            <a:off x="1446922" y="2425578"/>
            <a:ext cx="1904700" cy="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Step 2</a:t>
            </a:r>
            <a:endParaRPr sz="1800" dirty="0"/>
          </a:p>
        </p:txBody>
      </p:sp>
      <p:pic>
        <p:nvPicPr>
          <p:cNvPr id="823" name="Google Shape;823;p51"/>
          <p:cNvPicPr preferRelativeResize="0"/>
          <p:nvPr/>
        </p:nvPicPr>
        <p:blipFill rotWithShape="1">
          <a:blip r:embed="rId3">
            <a:alphaModFix/>
          </a:blip>
          <a:srcRect b="43194"/>
          <a:stretch/>
        </p:blipFill>
        <p:spPr>
          <a:xfrm>
            <a:off x="3199650" y="3101775"/>
            <a:ext cx="2714374" cy="1541900"/>
          </a:xfrm>
          <a:prstGeom prst="rect">
            <a:avLst/>
          </a:prstGeom>
          <a:noFill/>
          <a:ln>
            <a:noFill/>
          </a:ln>
        </p:spPr>
      </p:pic>
      <p:sp>
        <p:nvSpPr>
          <p:cNvPr id="824" name="Google Shape;824;p51"/>
          <p:cNvSpPr/>
          <p:nvPr/>
        </p:nvSpPr>
        <p:spPr>
          <a:xfrm>
            <a:off x="0" y="4639551"/>
            <a:ext cx="9144000" cy="50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" name="Google Shape;810;p51">
            <a:extLst>
              <a:ext uri="{FF2B5EF4-FFF2-40B4-BE49-F238E27FC236}">
                <a16:creationId xmlns:a16="http://schemas.microsoft.com/office/drawing/2014/main" id="{2D5FE62F-B018-4BCF-4D62-E75A94B46740}"/>
              </a:ext>
            </a:extLst>
          </p:cNvPr>
          <p:cNvSpPr/>
          <p:nvPr/>
        </p:nvSpPr>
        <p:spPr>
          <a:xfrm>
            <a:off x="3241312" y="4586030"/>
            <a:ext cx="142800" cy="142800"/>
          </a:xfrm>
          <a:prstGeom prst="ellipse">
            <a:avLst/>
          </a:prstGeom>
          <a:solidFill>
            <a:schemeClr val="accent6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470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8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8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8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8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8.64198E-7 L 0 0.31543 " pathEditMode="relative" rAng="0" ptsTypes="AA">
                                      <p:cBhvr>
                                        <p:cTn id="86" dur="2000" fill="hold"/>
                                        <p:tgtEl>
                                          <p:spTgt spid="8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772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1.85185E-6 L 0.0559 0.20679 " pathEditMode="relative" rAng="0" ptsTypes="AA">
                                      <p:cBhvr>
                                        <p:cTn id="88" dur="2000" fill="hold"/>
                                        <p:tgtEl>
                                          <p:spTgt spid="8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5" y="10340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3.7037E-6 L 0.03698 0.2821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8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0" y="14105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0 L -0.00034 0.31265 " pathEditMode="relative" rAng="0" ptsTypes="AA">
                                      <p:cBhvr>
                                        <p:cTn id="92" dur="2000" fill="hold"/>
                                        <p:tgtEl>
                                          <p:spTgt spid="8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15617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3.7037E-6 L -0.0382 0.2821 " pathEditMode="relative" rAng="0" ptsTypes="AA">
                                      <p:cBhvr>
                                        <p:cTn id="94" dur="2000" fill="hold"/>
                                        <p:tgtEl>
                                          <p:spTgt spid="8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0" y="14105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1.23457E-7 L -0.05452 0.20957 " pathEditMode="relative" rAng="0" ptsTypes="AA">
                                      <p:cBhvr>
                                        <p:cTn id="96" dur="2000" fill="hold"/>
                                        <p:tgtEl>
                                          <p:spTgt spid="8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26" y="10463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98" dur="2000" fill="hold"/>
                                        <p:tgtEl>
                                          <p:spTgt spid="8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9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3.45679E-6 L 0.00226 -0.54135 " pathEditMode="relative" rAng="0" ptsTypes="AA">
                                      <p:cBhvr>
                                        <p:cTn id="100" dur="2000" fill="hold"/>
                                        <p:tgtEl>
                                          <p:spTgt spid="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" y="-27068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60494E-6 L 0.00434 -0.55988 " pathEditMode="relative" rAng="0" ptsTypes="AA">
                                      <p:cBhvr>
                                        <p:cTn id="102" dur="2000" fill="hold"/>
                                        <p:tgtEl>
                                          <p:spTgt spid="8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" y="-27994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" dur="500"/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8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8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8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2000"/>
                            </p:stCondLst>
                            <p:childTnLst>
                              <p:par>
                                <p:cTn id="1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6" grpId="0"/>
      <p:bldP spid="806" grpId="1"/>
      <p:bldP spid="807" grpId="0" animBg="1"/>
      <p:bldP spid="807" grpId="1" animBg="1"/>
      <p:bldP spid="808" grpId="0" animBg="1"/>
      <p:bldP spid="808" grpId="2" animBg="1"/>
      <p:bldP spid="809" grpId="0" animBg="1"/>
      <p:bldP spid="809" grpId="2" animBg="1"/>
      <p:bldP spid="810" grpId="0" animBg="1"/>
      <p:bldP spid="810" grpId="2" animBg="1"/>
      <p:bldP spid="811" grpId="0" animBg="1"/>
      <p:bldP spid="811" grpId="2" animBg="1"/>
      <p:bldP spid="812" grpId="0" animBg="1"/>
      <p:bldP spid="812" grpId="2" animBg="1"/>
      <p:bldP spid="813" grpId="0" build="p"/>
      <p:bldP spid="813" grpId="2" build="p"/>
      <p:bldP spid="814" grpId="0"/>
      <p:bldP spid="814" grpId="2"/>
      <p:bldP spid="815" grpId="0" build="p"/>
      <p:bldP spid="815" grpId="2" build="p"/>
      <p:bldP spid="816" grpId="0"/>
      <p:bldP spid="816" grpId="2"/>
      <p:bldP spid="817" grpId="0" build="p"/>
      <p:bldP spid="817" grpId="2" build="p"/>
      <p:bldP spid="818" grpId="0"/>
      <p:bldP spid="818" grpId="2"/>
      <p:bldP spid="819" grpId="0" build="p"/>
      <p:bldP spid="819" grpId="2" build="p"/>
      <p:bldP spid="820" grpId="0"/>
      <p:bldP spid="820" grpId="2"/>
      <p:bldP spid="821" grpId="0" build="p"/>
      <p:bldP spid="821" grpId="2" build="p"/>
      <p:bldP spid="822" grpId="0"/>
      <p:bldP spid="822" grpId="2"/>
      <p:bldP spid="824" grpId="1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6E9BE6-8BD9-B99D-AFCD-C721CA435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Google Shape;819;p51">
            <a:extLst>
              <a:ext uri="{FF2B5EF4-FFF2-40B4-BE49-F238E27FC236}">
                <a16:creationId xmlns:a16="http://schemas.microsoft.com/office/drawing/2014/main" id="{972678DB-EF91-AF9E-21B0-3853BC33CDF5}"/>
              </a:ext>
            </a:extLst>
          </p:cNvPr>
          <p:cNvSpPr txBox="1">
            <a:spLocks/>
          </p:cNvSpPr>
          <p:nvPr/>
        </p:nvSpPr>
        <p:spPr>
          <a:xfrm>
            <a:off x="672185" y="749928"/>
            <a:ext cx="19395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r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Define </a:t>
            </a:r>
            <a:r>
              <a:rPr lang="en-US" sz="1200" dirty="0" err="1"/>
              <a:t>staekholder</a:t>
            </a:r>
            <a:r>
              <a:rPr lang="en-US" sz="1200" dirty="0"/>
              <a:t> and analytics objectives</a:t>
            </a:r>
          </a:p>
        </p:txBody>
      </p:sp>
      <p:sp>
        <p:nvSpPr>
          <p:cNvPr id="6" name="Google Shape;820;p51">
            <a:extLst>
              <a:ext uri="{FF2B5EF4-FFF2-40B4-BE49-F238E27FC236}">
                <a16:creationId xmlns:a16="http://schemas.microsoft.com/office/drawing/2014/main" id="{4B157259-B3C1-2879-44A2-C2E8A8EE28FD}"/>
              </a:ext>
            </a:extLst>
          </p:cNvPr>
          <p:cNvSpPr txBox="1">
            <a:spLocks/>
          </p:cNvSpPr>
          <p:nvPr/>
        </p:nvSpPr>
        <p:spPr>
          <a:xfrm>
            <a:off x="726426" y="339966"/>
            <a:ext cx="1904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-US" sz="1800" dirty="0"/>
              <a:t>Step 1</a:t>
            </a:r>
          </a:p>
        </p:txBody>
      </p:sp>
      <p:sp>
        <p:nvSpPr>
          <p:cNvPr id="23" name="Google Shape;813;p51">
            <a:extLst>
              <a:ext uri="{FF2B5EF4-FFF2-40B4-BE49-F238E27FC236}">
                <a16:creationId xmlns:a16="http://schemas.microsoft.com/office/drawing/2014/main" id="{01A1F4CC-EF1F-AB68-C9C7-4BE9CBC26226}"/>
              </a:ext>
            </a:extLst>
          </p:cNvPr>
          <p:cNvSpPr txBox="1">
            <a:spLocks/>
          </p:cNvSpPr>
          <p:nvPr/>
        </p:nvSpPr>
        <p:spPr>
          <a:xfrm>
            <a:off x="979561" y="2352591"/>
            <a:ext cx="2963790" cy="550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Head of Inventory &amp; Head of Marketing</a:t>
            </a:r>
          </a:p>
        </p:txBody>
      </p:sp>
      <p:sp>
        <p:nvSpPr>
          <p:cNvPr id="24" name="Google Shape;814;p51">
            <a:extLst>
              <a:ext uri="{FF2B5EF4-FFF2-40B4-BE49-F238E27FC236}">
                <a16:creationId xmlns:a16="http://schemas.microsoft.com/office/drawing/2014/main" id="{AF5FD30C-2CDD-908B-AFCD-F9D9991916D0}"/>
              </a:ext>
            </a:extLst>
          </p:cNvPr>
          <p:cNvSpPr txBox="1">
            <a:spLocks/>
          </p:cNvSpPr>
          <p:nvPr/>
        </p:nvSpPr>
        <p:spPr>
          <a:xfrm>
            <a:off x="826624" y="1811106"/>
            <a:ext cx="2245374" cy="675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dirty="0"/>
              <a:t>Stakeholders</a:t>
            </a:r>
          </a:p>
        </p:txBody>
      </p:sp>
      <p:pic>
        <p:nvPicPr>
          <p:cNvPr id="25" name="Google Shape;229;p36">
            <a:extLst>
              <a:ext uri="{FF2B5EF4-FFF2-40B4-BE49-F238E27FC236}">
                <a16:creationId xmlns:a16="http://schemas.microsoft.com/office/drawing/2014/main" id="{A09EFADD-EE25-3324-1291-F3567D824E7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9225" y="339966"/>
            <a:ext cx="2629301" cy="394395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813;p51">
            <a:extLst>
              <a:ext uri="{FF2B5EF4-FFF2-40B4-BE49-F238E27FC236}">
                <a16:creationId xmlns:a16="http://schemas.microsoft.com/office/drawing/2014/main" id="{8F689326-1466-AB8F-B5AC-9D3CC86ED0B0}"/>
              </a:ext>
            </a:extLst>
          </p:cNvPr>
          <p:cNvSpPr txBox="1">
            <a:spLocks/>
          </p:cNvSpPr>
          <p:nvPr/>
        </p:nvSpPr>
        <p:spPr>
          <a:xfrm>
            <a:off x="979561" y="3444142"/>
            <a:ext cx="1939500" cy="624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lnSpc>
                <a:spcPct val="10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/>
              <a:t>Reduction of loses due to waste products</a:t>
            </a:r>
          </a:p>
        </p:txBody>
      </p:sp>
      <p:sp>
        <p:nvSpPr>
          <p:cNvPr id="28" name="Google Shape;814;p51">
            <a:extLst>
              <a:ext uri="{FF2B5EF4-FFF2-40B4-BE49-F238E27FC236}">
                <a16:creationId xmlns:a16="http://schemas.microsoft.com/office/drawing/2014/main" id="{B32797A0-6E7B-BBBE-C775-4537902E9F4C}"/>
              </a:ext>
            </a:extLst>
          </p:cNvPr>
          <p:cNvSpPr txBox="1">
            <a:spLocks/>
          </p:cNvSpPr>
          <p:nvPr/>
        </p:nvSpPr>
        <p:spPr>
          <a:xfrm>
            <a:off x="821273" y="2902657"/>
            <a:ext cx="1790412" cy="675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200" dirty="0"/>
              <a:t>Objective</a:t>
            </a:r>
          </a:p>
        </p:txBody>
      </p:sp>
      <p:sp>
        <p:nvSpPr>
          <p:cNvPr id="29" name="Google Shape;810;p51">
            <a:extLst>
              <a:ext uri="{FF2B5EF4-FFF2-40B4-BE49-F238E27FC236}">
                <a16:creationId xmlns:a16="http://schemas.microsoft.com/office/drawing/2014/main" id="{567BF469-B8F6-788D-53DB-69025EC18063}"/>
              </a:ext>
            </a:extLst>
          </p:cNvPr>
          <p:cNvSpPr/>
          <p:nvPr/>
        </p:nvSpPr>
        <p:spPr>
          <a:xfrm>
            <a:off x="3241312" y="4586030"/>
            <a:ext cx="142800" cy="142800"/>
          </a:xfrm>
          <a:prstGeom prst="ellipse">
            <a:avLst/>
          </a:prstGeom>
          <a:solidFill>
            <a:schemeClr val="accent6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48608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7" grpId="0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6E9BE6-8BD9-B99D-AFCD-C721CA435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Google Shape;819;p51">
            <a:extLst>
              <a:ext uri="{FF2B5EF4-FFF2-40B4-BE49-F238E27FC236}">
                <a16:creationId xmlns:a16="http://schemas.microsoft.com/office/drawing/2014/main" id="{972678DB-EF91-AF9E-21B0-3853BC33CDF5}"/>
              </a:ext>
            </a:extLst>
          </p:cNvPr>
          <p:cNvSpPr txBox="1">
            <a:spLocks/>
          </p:cNvSpPr>
          <p:nvPr/>
        </p:nvSpPr>
        <p:spPr>
          <a:xfrm>
            <a:off x="672185" y="749928"/>
            <a:ext cx="19395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r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en-US" dirty="0"/>
              <a:t>Define problem statement</a:t>
            </a:r>
          </a:p>
        </p:txBody>
      </p:sp>
      <p:sp>
        <p:nvSpPr>
          <p:cNvPr id="6" name="Google Shape;820;p51">
            <a:extLst>
              <a:ext uri="{FF2B5EF4-FFF2-40B4-BE49-F238E27FC236}">
                <a16:creationId xmlns:a16="http://schemas.microsoft.com/office/drawing/2014/main" id="{4B157259-B3C1-2879-44A2-C2E8A8EE28FD}"/>
              </a:ext>
            </a:extLst>
          </p:cNvPr>
          <p:cNvSpPr txBox="1">
            <a:spLocks/>
          </p:cNvSpPr>
          <p:nvPr/>
        </p:nvSpPr>
        <p:spPr>
          <a:xfrm>
            <a:off x="726426" y="339966"/>
            <a:ext cx="1904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BEB8"/>
              </a:buClr>
              <a:buSzPts val="2800"/>
              <a:buFont typeface="Rochester"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64BEB8"/>
                </a:solidFill>
                <a:effectLst/>
                <a:uLnTx/>
                <a:uFillTx/>
                <a:latin typeface="Rochester"/>
                <a:sym typeface="Rochester"/>
              </a:rPr>
              <a:t>Step 2</a:t>
            </a:r>
          </a:p>
        </p:txBody>
      </p:sp>
      <p:pic>
        <p:nvPicPr>
          <p:cNvPr id="25" name="Google Shape;229;p36">
            <a:extLst>
              <a:ext uri="{FF2B5EF4-FFF2-40B4-BE49-F238E27FC236}">
                <a16:creationId xmlns:a16="http://schemas.microsoft.com/office/drawing/2014/main" id="{A09EFADD-EE25-3324-1291-F3567D824E7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9225" y="339966"/>
            <a:ext cx="2629301" cy="394395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813;p51">
            <a:extLst>
              <a:ext uri="{FF2B5EF4-FFF2-40B4-BE49-F238E27FC236}">
                <a16:creationId xmlns:a16="http://schemas.microsoft.com/office/drawing/2014/main" id="{8F689326-1466-AB8F-B5AC-9D3CC86ED0B0}"/>
              </a:ext>
            </a:extLst>
          </p:cNvPr>
          <p:cNvSpPr txBox="1">
            <a:spLocks/>
          </p:cNvSpPr>
          <p:nvPr/>
        </p:nvSpPr>
        <p:spPr>
          <a:xfrm>
            <a:off x="1663699" y="1940864"/>
            <a:ext cx="3937001" cy="11706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ctr">
              <a:buNone/>
            </a:pPr>
            <a:r>
              <a:rPr lang="en-US" sz="2800" dirty="0"/>
              <a:t>58.19% of total daily stocks wasted</a:t>
            </a:r>
            <a:endParaRPr lang="en" sz="2800" dirty="0"/>
          </a:p>
        </p:txBody>
      </p:sp>
      <p:sp>
        <p:nvSpPr>
          <p:cNvPr id="2" name="Google Shape;810;p51">
            <a:extLst>
              <a:ext uri="{FF2B5EF4-FFF2-40B4-BE49-F238E27FC236}">
                <a16:creationId xmlns:a16="http://schemas.microsoft.com/office/drawing/2014/main" id="{A58C7A40-9C04-1E7E-E21E-F098A28B2106}"/>
              </a:ext>
            </a:extLst>
          </p:cNvPr>
          <p:cNvSpPr/>
          <p:nvPr/>
        </p:nvSpPr>
        <p:spPr>
          <a:xfrm>
            <a:off x="3825949" y="4229450"/>
            <a:ext cx="142800" cy="142800"/>
          </a:xfrm>
          <a:prstGeom prst="ellipse">
            <a:avLst/>
          </a:prstGeom>
          <a:solidFill>
            <a:schemeClr val="accent6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94591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7" grpId="0" animBg="1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6E9BE6-8BD9-B99D-AFCD-C721CA435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Google Shape;819;p51">
            <a:extLst>
              <a:ext uri="{FF2B5EF4-FFF2-40B4-BE49-F238E27FC236}">
                <a16:creationId xmlns:a16="http://schemas.microsoft.com/office/drawing/2014/main" id="{972678DB-EF91-AF9E-21B0-3853BC33CDF5}"/>
              </a:ext>
            </a:extLst>
          </p:cNvPr>
          <p:cNvSpPr txBox="1">
            <a:spLocks/>
          </p:cNvSpPr>
          <p:nvPr/>
        </p:nvSpPr>
        <p:spPr>
          <a:xfrm>
            <a:off x="672185" y="749928"/>
            <a:ext cx="19395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r">
              <a:lnSpc>
                <a:spcPct val="100000"/>
              </a:lnSpc>
              <a:buClr>
                <a:schemeClr val="dk1"/>
              </a:buClr>
              <a:buSzPts val="1100"/>
              <a:buNone/>
            </a:pPr>
            <a:r>
              <a:rPr lang="en-US" dirty="0"/>
              <a:t>Problem discovery</a:t>
            </a:r>
          </a:p>
        </p:txBody>
      </p:sp>
      <p:sp>
        <p:nvSpPr>
          <p:cNvPr id="6" name="Google Shape;820;p51">
            <a:extLst>
              <a:ext uri="{FF2B5EF4-FFF2-40B4-BE49-F238E27FC236}">
                <a16:creationId xmlns:a16="http://schemas.microsoft.com/office/drawing/2014/main" id="{4B157259-B3C1-2879-44A2-C2E8A8EE28FD}"/>
              </a:ext>
            </a:extLst>
          </p:cNvPr>
          <p:cNvSpPr txBox="1">
            <a:spLocks/>
          </p:cNvSpPr>
          <p:nvPr/>
        </p:nvSpPr>
        <p:spPr>
          <a:xfrm>
            <a:off x="726426" y="339966"/>
            <a:ext cx="1904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Rochester"/>
              <a:buNone/>
              <a:defRPr sz="2800" b="1" i="0" u="none" strike="noStrike" cap="none">
                <a:solidFill>
                  <a:schemeClr val="accent2"/>
                </a:solidFill>
                <a:latin typeface="Rochester"/>
                <a:ea typeface="Rochester"/>
                <a:cs typeface="Rochester"/>
                <a:sym typeface="Roches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4BEB8"/>
              </a:buClr>
              <a:buSzPts val="2800"/>
              <a:buFont typeface="Rochester"/>
              <a:buNone/>
              <a:tabLst/>
              <a:defRPr/>
            </a:pPr>
            <a:r>
              <a:rPr kumimoji="0" lang="en-US" b="1" i="0" u="none" strike="noStrike" kern="0" cap="none" spc="0" normalizeH="0" baseline="0" noProof="0" dirty="0">
                <a:ln>
                  <a:noFill/>
                </a:ln>
                <a:solidFill>
                  <a:srgbClr val="64BEB8"/>
                </a:solidFill>
                <a:effectLst/>
                <a:uLnTx/>
                <a:uFillTx/>
                <a:latin typeface="Rochester"/>
                <a:sym typeface="Rochester"/>
              </a:rPr>
              <a:t>Step 3</a:t>
            </a:r>
          </a:p>
        </p:txBody>
      </p:sp>
      <p:pic>
        <p:nvPicPr>
          <p:cNvPr id="25" name="Google Shape;229;p36">
            <a:extLst>
              <a:ext uri="{FF2B5EF4-FFF2-40B4-BE49-F238E27FC236}">
                <a16:creationId xmlns:a16="http://schemas.microsoft.com/office/drawing/2014/main" id="{A09EFADD-EE25-3324-1291-F3567D824E7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9225" y="339966"/>
            <a:ext cx="2629301" cy="394395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813;p51">
            <a:extLst>
              <a:ext uri="{FF2B5EF4-FFF2-40B4-BE49-F238E27FC236}">
                <a16:creationId xmlns:a16="http://schemas.microsoft.com/office/drawing/2014/main" id="{8F689326-1466-AB8F-B5AC-9D3CC86ED0B0}"/>
              </a:ext>
            </a:extLst>
          </p:cNvPr>
          <p:cNvSpPr txBox="1">
            <a:spLocks/>
          </p:cNvSpPr>
          <p:nvPr/>
        </p:nvSpPr>
        <p:spPr>
          <a:xfrm>
            <a:off x="913239" y="1270866"/>
            <a:ext cx="5713703" cy="2601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bel"/>
              <a:buChar char="●"/>
              <a:defRPr sz="18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●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bel"/>
              <a:buChar char="○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bel"/>
              <a:buChar char="■"/>
              <a:defRPr sz="1400" b="0" i="0" u="none" strike="noStrike" cap="none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>
              <a:buNone/>
            </a:pPr>
            <a:r>
              <a:rPr lang="en-US" sz="1200" b="1" dirty="0"/>
              <a:t>Increase Sales by maximizing marketing strategies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What is the relationship between consumer age/generation and product selection?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What is the relationship between consumer age/generation on purchase frequency?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Is there any correlation between total loyalty </a:t>
            </a:r>
            <a:r>
              <a:rPr lang="en-US" sz="1200" dirty="0" err="1"/>
              <a:t>carda</a:t>
            </a:r>
            <a:r>
              <a:rPr lang="en-US" sz="1200" dirty="0"/>
              <a:t> and buying frequency?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What are the most sold products in each outlet?</a:t>
            </a:r>
          </a:p>
          <a:p>
            <a:pPr marL="0" lvl="0" indent="0">
              <a:buNone/>
            </a:pPr>
            <a:r>
              <a:rPr lang="en-US" sz="1200" b="1" dirty="0"/>
              <a:t>Inventory optimization</a:t>
            </a:r>
          </a:p>
          <a:p>
            <a:pPr marL="171450" indent="-171450">
              <a:buFontTx/>
              <a:buChar char="-"/>
            </a:pPr>
            <a:r>
              <a:rPr lang="en-US" sz="1200" dirty="0"/>
              <a:t>Can waste be reduced? If yes, How?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Are there differences in the proportion of waste contribution in certain product groups or outlet groups?</a:t>
            </a:r>
          </a:p>
          <a:p>
            <a:pPr marL="171450" lvl="0" indent="-171450">
              <a:buFontTx/>
              <a:buChar char="-"/>
            </a:pPr>
            <a:r>
              <a:rPr lang="en-US" sz="1200" dirty="0"/>
              <a:t>How much potential savings can be made after reducing waste?</a:t>
            </a:r>
            <a:endParaRPr lang="en" sz="1200" dirty="0"/>
          </a:p>
        </p:txBody>
      </p:sp>
      <p:sp>
        <p:nvSpPr>
          <p:cNvPr id="2" name="Google Shape;810;p51">
            <a:extLst>
              <a:ext uri="{FF2B5EF4-FFF2-40B4-BE49-F238E27FC236}">
                <a16:creationId xmlns:a16="http://schemas.microsoft.com/office/drawing/2014/main" id="{A58C7A40-9C04-1E7E-E21E-F098A28B2106}"/>
              </a:ext>
            </a:extLst>
          </p:cNvPr>
          <p:cNvSpPr/>
          <p:nvPr/>
        </p:nvSpPr>
        <p:spPr>
          <a:xfrm>
            <a:off x="4482115" y="4109318"/>
            <a:ext cx="142800" cy="142800"/>
          </a:xfrm>
          <a:prstGeom prst="ellipse">
            <a:avLst/>
          </a:prstGeom>
          <a:solidFill>
            <a:schemeClr val="accent6">
              <a:lumMod val="9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8323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7" grpId="0" animBg="1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4" name="Google Shape;864;p55"/>
          <p:cNvPicPr preferRelativeResize="0"/>
          <p:nvPr/>
        </p:nvPicPr>
        <p:blipFill rotWithShape="1">
          <a:blip r:embed="rId3">
            <a:alphaModFix/>
          </a:blip>
          <a:srcRect t="4111" b="57679"/>
          <a:stretch/>
        </p:blipFill>
        <p:spPr>
          <a:xfrm rot="10800000">
            <a:off x="-82950" y="2772030"/>
            <a:ext cx="9309900" cy="2371470"/>
          </a:xfrm>
          <a:prstGeom prst="rect">
            <a:avLst/>
          </a:prstGeom>
          <a:noFill/>
          <a:ln>
            <a:noFill/>
          </a:ln>
        </p:spPr>
      </p:pic>
      <p:sp>
        <p:nvSpPr>
          <p:cNvPr id="865" name="Google Shape;865;p55"/>
          <p:cNvSpPr/>
          <p:nvPr/>
        </p:nvSpPr>
        <p:spPr>
          <a:xfrm>
            <a:off x="-82950" y="2772025"/>
            <a:ext cx="9309900" cy="2371500"/>
          </a:xfrm>
          <a:prstGeom prst="rect">
            <a:avLst/>
          </a:prstGeom>
          <a:solidFill>
            <a:srgbClr val="5B0F00">
              <a:alpha val="13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66" name="Google Shape;866;p55"/>
          <p:cNvSpPr/>
          <p:nvPr/>
        </p:nvSpPr>
        <p:spPr>
          <a:xfrm>
            <a:off x="1215150" y="385700"/>
            <a:ext cx="6713700" cy="290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67" name="Google Shape;867;p55"/>
          <p:cNvSpPr txBox="1">
            <a:spLocks noGrp="1"/>
          </p:cNvSpPr>
          <p:nvPr>
            <p:ph type="title"/>
          </p:nvPr>
        </p:nvSpPr>
        <p:spPr>
          <a:xfrm>
            <a:off x="311700" y="733338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Findings</a:t>
            </a:r>
            <a:endParaRPr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31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5" grpId="0" animBg="1"/>
      <p:bldP spid="86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6C843A3-6471-B8FC-5026-670227DA94FE}"/>
              </a:ext>
            </a:extLst>
          </p:cNvPr>
          <p:cNvGrpSpPr/>
          <p:nvPr/>
        </p:nvGrpSpPr>
        <p:grpSpPr>
          <a:xfrm>
            <a:off x="5961862" y="2859989"/>
            <a:ext cx="2723800" cy="1945975"/>
            <a:chOff x="6424250" y="2459050"/>
            <a:chExt cx="2723800" cy="1945975"/>
          </a:xfrm>
        </p:grpSpPr>
        <p:pic>
          <p:nvPicPr>
            <p:cNvPr id="839" name="Google Shape;839;p53"/>
            <p:cNvPicPr preferRelativeResize="0"/>
            <p:nvPr/>
          </p:nvPicPr>
          <p:blipFill rotWithShape="1">
            <a:blip r:embed="rId3">
              <a:alphaModFix/>
            </a:blip>
            <a:srcRect r="21266"/>
            <a:stretch/>
          </p:blipFill>
          <p:spPr>
            <a:xfrm>
              <a:off x="6424250" y="2462050"/>
              <a:ext cx="2719745" cy="1942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40" name="Google Shape;840;p53"/>
            <p:cNvSpPr/>
            <p:nvPr/>
          </p:nvSpPr>
          <p:spPr>
            <a:xfrm>
              <a:off x="6428250" y="2459050"/>
              <a:ext cx="2719800" cy="1943100"/>
            </a:xfrm>
            <a:prstGeom prst="rect">
              <a:avLst/>
            </a:prstGeom>
            <a:solidFill>
              <a:srgbClr val="5B0F00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841" name="Google Shape;841;p53"/>
          <p:cNvSpPr txBox="1">
            <a:spLocks noGrp="1"/>
          </p:cNvSpPr>
          <p:nvPr>
            <p:ph type="title"/>
          </p:nvPr>
        </p:nvSpPr>
        <p:spPr>
          <a:xfrm>
            <a:off x="701672" y="533561"/>
            <a:ext cx="2610133" cy="1262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Insight and Recommendation</a:t>
            </a:r>
          </a:p>
        </p:txBody>
      </p:sp>
      <p:sp>
        <p:nvSpPr>
          <p:cNvPr id="842" name="Google Shape;842;p53"/>
          <p:cNvSpPr txBox="1">
            <a:spLocks noGrp="1"/>
          </p:cNvSpPr>
          <p:nvPr>
            <p:ph type="subTitle" idx="1"/>
          </p:nvPr>
        </p:nvSpPr>
        <p:spPr>
          <a:xfrm>
            <a:off x="6026098" y="1028028"/>
            <a:ext cx="2655510" cy="1760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>
              <a:buFont typeface="+mj-lt"/>
              <a:buAutoNum type="arabicPeriod"/>
            </a:pPr>
            <a:r>
              <a:rPr lang="en-US" dirty="0"/>
              <a:t>Doing promotions in the hours before the store closes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Trying to get new customers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Doing sales of </a:t>
            </a:r>
            <a:r>
              <a:rPr lang="en-US" dirty="0" err="1"/>
              <a:t>Ouro</a:t>
            </a:r>
            <a:r>
              <a:rPr lang="en-US" dirty="0"/>
              <a:t> </a:t>
            </a:r>
            <a:r>
              <a:rPr lang="en-US" dirty="0" err="1"/>
              <a:t>Brasileo</a:t>
            </a:r>
            <a:r>
              <a:rPr lang="en-US" dirty="0"/>
              <a:t> at Astoria Outlets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dirty="0"/>
              <a:t>Utilizing previous trend data to predict the number of product purchases</a:t>
            </a:r>
          </a:p>
        </p:txBody>
      </p:sp>
      <p:sp>
        <p:nvSpPr>
          <p:cNvPr id="843" name="Google Shape;843;p53"/>
          <p:cNvSpPr txBox="1">
            <a:spLocks noGrp="1"/>
          </p:cNvSpPr>
          <p:nvPr>
            <p:ph type="title" idx="2"/>
          </p:nvPr>
        </p:nvSpPr>
        <p:spPr>
          <a:xfrm>
            <a:off x="6065645" y="517853"/>
            <a:ext cx="2512177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Recommendations</a:t>
            </a:r>
            <a:endParaRPr sz="2800" dirty="0"/>
          </a:p>
        </p:txBody>
      </p:sp>
      <p:sp>
        <p:nvSpPr>
          <p:cNvPr id="844" name="Google Shape;844;p53"/>
          <p:cNvSpPr txBox="1">
            <a:spLocks noGrp="1"/>
          </p:cNvSpPr>
          <p:nvPr>
            <p:ph type="subTitle" idx="3"/>
          </p:nvPr>
        </p:nvSpPr>
        <p:spPr>
          <a:xfrm>
            <a:off x="181521" y="2188026"/>
            <a:ext cx="3088647" cy="26946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just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dirty="0"/>
              <a:t>The products that sell best in every outlet and in every generation tend to be the same</a:t>
            </a:r>
          </a:p>
          <a:p>
            <a:pPr marL="228600" lvl="0" indent="-228600" algn="just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dirty="0"/>
              <a:t>There are no promos at the beginning of the month and tend to increase in the middle of the month</a:t>
            </a:r>
          </a:p>
          <a:p>
            <a:pPr marL="228600" lvl="0" indent="-228600" algn="just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dirty="0"/>
              <a:t>All transactions in the given period done by customers with loyalty cards</a:t>
            </a:r>
          </a:p>
          <a:p>
            <a:pPr marL="228600" lvl="0" indent="-228600" algn="just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dirty="0"/>
              <a:t>The percentage of wasted products is relatively fixed every day for each product and outlet</a:t>
            </a:r>
          </a:p>
          <a:p>
            <a:pPr marL="228600" lvl="0" indent="-228600" algn="just"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dirty="0"/>
              <a:t>There is a big gap between the daily stock quantity and the number of products sold on that day</a:t>
            </a:r>
            <a:endParaRPr dirty="0"/>
          </a:p>
        </p:txBody>
      </p:sp>
      <p:sp>
        <p:nvSpPr>
          <p:cNvPr id="845" name="Google Shape;845;p53"/>
          <p:cNvSpPr txBox="1">
            <a:spLocks noGrp="1"/>
          </p:cNvSpPr>
          <p:nvPr>
            <p:ph type="title" idx="4"/>
          </p:nvPr>
        </p:nvSpPr>
        <p:spPr>
          <a:xfrm>
            <a:off x="1694861" y="1583989"/>
            <a:ext cx="1688700" cy="5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Insights</a:t>
            </a:r>
            <a:endParaRPr sz="2800" dirty="0"/>
          </a:p>
        </p:txBody>
      </p:sp>
      <p:cxnSp>
        <p:nvCxnSpPr>
          <p:cNvPr id="847" name="Google Shape;847;p53"/>
          <p:cNvCxnSpPr/>
          <p:nvPr/>
        </p:nvCxnSpPr>
        <p:spPr>
          <a:xfrm>
            <a:off x="5966611" y="408883"/>
            <a:ext cx="0" cy="36639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8" name="Google Shape;848;p53"/>
          <p:cNvCxnSpPr/>
          <p:nvPr/>
        </p:nvCxnSpPr>
        <p:spPr>
          <a:xfrm>
            <a:off x="1558581" y="2148344"/>
            <a:ext cx="21390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3F929ACC-D681-8D4D-F2BD-518806E01D3B}"/>
              </a:ext>
            </a:extLst>
          </p:cNvPr>
          <p:cNvGrpSpPr/>
          <p:nvPr/>
        </p:nvGrpSpPr>
        <p:grpSpPr>
          <a:xfrm>
            <a:off x="3369201" y="1028027"/>
            <a:ext cx="2449150" cy="3666574"/>
            <a:chOff x="3672500" y="738463"/>
            <a:chExt cx="2449150" cy="3666574"/>
          </a:xfrm>
        </p:grpSpPr>
        <p:pic>
          <p:nvPicPr>
            <p:cNvPr id="846" name="Google Shape;846;p5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72500" y="738463"/>
              <a:ext cx="2444401" cy="366657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49" name="Google Shape;849;p53"/>
            <p:cNvSpPr/>
            <p:nvPr/>
          </p:nvSpPr>
          <p:spPr>
            <a:xfrm>
              <a:off x="3677250" y="738475"/>
              <a:ext cx="2444400" cy="3663900"/>
            </a:xfrm>
            <a:prstGeom prst="rect">
              <a:avLst/>
            </a:prstGeom>
            <a:solidFill>
              <a:srgbClr val="5B0F00">
                <a:alpha val="13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58175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1" grpId="0"/>
      <p:bldP spid="842" grpId="0" build="p"/>
      <p:bldP spid="843" grpId="0"/>
      <p:bldP spid="844" grpId="0" uiExpand="1" build="p"/>
      <p:bldP spid="845" grpId="0"/>
    </p:bldLst>
  </p:timing>
</p:sld>
</file>

<file path=ppt/theme/theme1.xml><?xml version="1.0" encoding="utf-8"?>
<a:theme xmlns:a="http://schemas.openxmlformats.org/drawingml/2006/main" name="Hot Coffee Shop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210B"/>
      </a:accent1>
      <a:accent2>
        <a:srgbClr val="64BEB8"/>
      </a:accent2>
      <a:accent3>
        <a:srgbClr val="E9DFDD"/>
      </a:accent3>
      <a:accent4>
        <a:srgbClr val="509C97"/>
      </a:accent4>
      <a:accent5>
        <a:srgbClr val="A06D4C"/>
      </a:accent5>
      <a:accent6>
        <a:srgbClr val="FFF2CC"/>
      </a:accent6>
      <a:hlink>
        <a:srgbClr val="42210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2568</TotalTime>
  <Words>339</Words>
  <Application>Microsoft Office PowerPoint</Application>
  <PresentationFormat>On-screen Show (16:9)</PresentationFormat>
  <Paragraphs>59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Abel</vt:lpstr>
      <vt:lpstr>Rochester</vt:lpstr>
      <vt:lpstr>Hot Coffee Shop</vt:lpstr>
      <vt:lpstr>Coffee Shop</vt:lpstr>
      <vt:lpstr>37,3 m</vt:lpstr>
      <vt:lpstr>How to Solve?</vt:lpstr>
      <vt:lpstr>Method : Crisp - DM</vt:lpstr>
      <vt:lpstr>PowerPoint Presentation</vt:lpstr>
      <vt:lpstr>PowerPoint Presentation</vt:lpstr>
      <vt:lpstr>PowerPoint Presentation</vt:lpstr>
      <vt:lpstr>Findings</vt:lpstr>
      <vt:lpstr>Insight and Recommendation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1: Coffee Shop</dc:title>
  <dc:creator>alfian afan</dc:creator>
  <cp:lastModifiedBy>alfian afan</cp:lastModifiedBy>
  <cp:revision>37</cp:revision>
  <dcterms:modified xsi:type="dcterms:W3CDTF">2025-05-21T08:25:06Z</dcterms:modified>
</cp:coreProperties>
</file>